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4"/>
  </p:notesMasterIdLst>
  <p:sldIdLst>
    <p:sldId id="483" r:id="rId3"/>
    <p:sldId id="472" r:id="rId4"/>
    <p:sldId id="484" r:id="rId5"/>
    <p:sldId id="475" r:id="rId6"/>
    <p:sldId id="485" r:id="rId7"/>
    <p:sldId id="476" r:id="rId8"/>
    <p:sldId id="471" r:id="rId9"/>
    <p:sldId id="563" r:id="rId10"/>
    <p:sldId id="564" r:id="rId11"/>
    <p:sldId id="474" r:id="rId12"/>
    <p:sldId id="571" r:id="rId13"/>
    <p:sldId id="565" r:id="rId14"/>
    <p:sldId id="566" r:id="rId15"/>
    <p:sldId id="567" r:id="rId16"/>
    <p:sldId id="489" r:id="rId17"/>
    <p:sldId id="569" r:id="rId18"/>
    <p:sldId id="570" r:id="rId19"/>
    <p:sldId id="481" r:id="rId20"/>
    <p:sldId id="495" r:id="rId21"/>
    <p:sldId id="488" r:id="rId22"/>
    <p:sldId id="487"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Roboto Slab" panose="020B0604020202020204"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5F5F5"/>
    <a:srgbClr val="532476"/>
    <a:srgbClr val="595959"/>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18"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04-11-2022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11/4/2022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11/4/2022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11/4/2022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11/4/2022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11/4/2022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11/4/2022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hyperlink" Target="https://github.com/Embedded-org/ACCOMPLISHMENTS/blob/master/RACE_CAPSTONE_PROJECT2/Capstone2_implementation.doc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567044" cy="945600"/>
          </a:xfrm>
        </p:spPr>
        <p:txBody>
          <a:bodyPr anchor="t">
            <a:noAutofit/>
          </a:bodyPr>
          <a:lstStyle/>
          <a:p>
            <a:pPr>
              <a:lnSpc>
                <a:spcPct val="100000"/>
              </a:lnSpc>
            </a:pPr>
            <a:r>
              <a:rPr lang="en-US" sz="2800" b="1" dirty="0">
                <a:cs typeface="Arial" panose="020B0604020202020204" pitchFamily="34" charset="0"/>
              </a:rPr>
              <a:t>Modelling direction detection in selected stocks in Indian BFSI sector</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10/10/2022</a:t>
            </a: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II</a:t>
            </a: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1200329"/>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pic>
        <p:nvPicPr>
          <p:cNvPr id="8" name="Picture 7">
            <a:extLst>
              <a:ext uri="{FF2B5EF4-FFF2-40B4-BE49-F238E27FC236}">
                <a16:creationId xmlns:a16="http://schemas.microsoft.com/office/drawing/2014/main" id="{618BADCA-CF01-4D51-9A18-826466E20E97}"/>
              </a:ext>
            </a:extLst>
          </p:cNvPr>
          <p:cNvPicPr>
            <a:picLocks noChangeAspect="1"/>
          </p:cNvPicPr>
          <p:nvPr/>
        </p:nvPicPr>
        <p:blipFill>
          <a:blip r:embed="rId2"/>
          <a:stretch>
            <a:fillRect/>
          </a:stretch>
        </p:blipFill>
        <p:spPr>
          <a:xfrm>
            <a:off x="804660" y="1452807"/>
            <a:ext cx="2582007" cy="1490885"/>
          </a:xfrm>
          <a:prstGeom prst="rect">
            <a:avLst/>
          </a:prstGeom>
        </p:spPr>
      </p:pic>
      <p:pic>
        <p:nvPicPr>
          <p:cNvPr id="13" name="Picture 12">
            <a:extLst>
              <a:ext uri="{FF2B5EF4-FFF2-40B4-BE49-F238E27FC236}">
                <a16:creationId xmlns:a16="http://schemas.microsoft.com/office/drawing/2014/main" id="{FCB68E3F-8D8D-4F14-983B-EA4B28C967AC}"/>
              </a:ext>
            </a:extLst>
          </p:cNvPr>
          <p:cNvPicPr>
            <a:picLocks noChangeAspect="1"/>
          </p:cNvPicPr>
          <p:nvPr/>
        </p:nvPicPr>
        <p:blipFill>
          <a:blip r:embed="rId3"/>
          <a:stretch>
            <a:fillRect/>
          </a:stretch>
        </p:blipFill>
        <p:spPr>
          <a:xfrm>
            <a:off x="804660" y="3221005"/>
            <a:ext cx="2419855" cy="1386608"/>
          </a:xfrm>
          <a:prstGeom prst="rect">
            <a:avLst/>
          </a:prstGeom>
        </p:spPr>
      </p:pic>
      <p:pic>
        <p:nvPicPr>
          <p:cNvPr id="14" name="Picture 13">
            <a:extLst>
              <a:ext uri="{FF2B5EF4-FFF2-40B4-BE49-F238E27FC236}">
                <a16:creationId xmlns:a16="http://schemas.microsoft.com/office/drawing/2014/main" id="{CEA51BE9-5642-49A5-BCBB-3EBD10E7CFAB}"/>
              </a:ext>
            </a:extLst>
          </p:cNvPr>
          <p:cNvPicPr>
            <a:picLocks noChangeAspect="1"/>
          </p:cNvPicPr>
          <p:nvPr/>
        </p:nvPicPr>
        <p:blipFill>
          <a:blip r:embed="rId4"/>
          <a:stretch>
            <a:fillRect/>
          </a:stretch>
        </p:blipFill>
        <p:spPr>
          <a:xfrm>
            <a:off x="804661" y="4766460"/>
            <a:ext cx="2419854" cy="1457573"/>
          </a:xfrm>
          <a:prstGeom prst="rect">
            <a:avLst/>
          </a:prstGeom>
        </p:spPr>
      </p:pic>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HDFC has highest volatility followed by KOTAK 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3" name="Arrow: Right 2">
            <a:extLst>
              <a:ext uri="{FF2B5EF4-FFF2-40B4-BE49-F238E27FC236}">
                <a16:creationId xmlns:a16="http://schemas.microsoft.com/office/drawing/2014/main" id="{328B7A1E-A9CE-428F-9280-3E3C98F1CC7B}"/>
              </a:ext>
            </a:extLst>
          </p:cNvPr>
          <p:cNvSpPr/>
          <p:nvPr/>
        </p:nvSpPr>
        <p:spPr>
          <a:xfrm>
            <a:off x="3367524" y="1882676"/>
            <a:ext cx="907036" cy="51913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2BAA538-2736-4E9D-AB6C-DE968E13EB92}"/>
              </a:ext>
            </a:extLst>
          </p:cNvPr>
          <p:cNvSpPr txBox="1"/>
          <p:nvPr/>
        </p:nvSpPr>
        <p:spPr>
          <a:xfrm>
            <a:off x="4274560" y="1810045"/>
            <a:ext cx="1622643" cy="670055"/>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6" name="Arrow: Right 5">
            <a:extLst>
              <a:ext uri="{FF2B5EF4-FFF2-40B4-BE49-F238E27FC236}">
                <a16:creationId xmlns:a16="http://schemas.microsoft.com/office/drawing/2014/main" id="{812E89C9-DF17-40E2-B96E-AB7589714801}"/>
              </a:ext>
            </a:extLst>
          </p:cNvPr>
          <p:cNvSpPr/>
          <p:nvPr/>
        </p:nvSpPr>
        <p:spPr>
          <a:xfrm>
            <a:off x="3367524" y="3843130"/>
            <a:ext cx="727395" cy="410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8A2F7BB-C0F2-4EF8-839F-D7CFCB22F184}"/>
              </a:ext>
            </a:extLst>
          </p:cNvPr>
          <p:cNvSpPr txBox="1"/>
          <p:nvPr/>
        </p:nvSpPr>
        <p:spPr>
          <a:xfrm>
            <a:off x="4114060" y="3725373"/>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11" name="Arrow: Right 10">
            <a:extLst>
              <a:ext uri="{FF2B5EF4-FFF2-40B4-BE49-F238E27FC236}">
                <a16:creationId xmlns:a16="http://schemas.microsoft.com/office/drawing/2014/main" id="{4A7A8576-57C2-4218-9D20-1F35BCA374FA}"/>
              </a:ext>
            </a:extLst>
          </p:cNvPr>
          <p:cNvSpPr/>
          <p:nvPr/>
        </p:nvSpPr>
        <p:spPr>
          <a:xfrm>
            <a:off x="3367524" y="5327374"/>
            <a:ext cx="594870" cy="410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42DE68AB-BBAE-415B-BC48-E23F063971DA}"/>
              </a:ext>
            </a:extLst>
          </p:cNvPr>
          <p:cNvSpPr txBox="1"/>
          <p:nvPr/>
        </p:nvSpPr>
        <p:spPr>
          <a:xfrm>
            <a:off x="3987445" y="5309224"/>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spTree>
    <p:extLst>
      <p:ext uri="{BB962C8B-B14F-4D97-AF65-F5344CB8AC3E}">
        <p14:creationId xmlns:p14="http://schemas.microsoft.com/office/powerpoint/2010/main" val="1002561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a16="http://schemas.microsoft.com/office/drawing/2014/main" id="{6074E0B8-60C8-42EF-8AEA-CDD2C998EE8D}"/>
              </a:ext>
            </a:extLst>
          </p:cNvPr>
          <p:cNvGraphicFramePr>
            <a:graphicFrameLocks noGrp="1"/>
          </p:cNvGraphicFramePr>
          <p:nvPr>
            <p:extLst>
              <p:ext uri="{D42A27DB-BD31-4B8C-83A1-F6EECF244321}">
                <p14:modId xmlns:p14="http://schemas.microsoft.com/office/powerpoint/2010/main"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a16="http://schemas.microsoft.com/office/drawing/2014/main" val="2200667034"/>
                    </a:ext>
                  </a:extLst>
                </a:gridCol>
                <a:gridCol w="8327665">
                  <a:extLst>
                    <a:ext uri="{9D8B030D-6E8A-4147-A177-3AD203B41FA5}">
                      <a16:colId xmlns:a16="http://schemas.microsoft.com/office/drawing/2014/main"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a16="http://schemas.microsoft.com/office/drawing/2014/main"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a16="http://schemas.microsoft.com/office/drawing/2014/main"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a16="http://schemas.microsoft.com/office/drawing/2014/main" val="3461708392"/>
                  </a:ext>
                </a:extLst>
              </a:tr>
            </a:tbl>
          </a:graphicData>
        </a:graphic>
      </p:graphicFrame>
      <p:cxnSp>
        <p:nvCxnSpPr>
          <p:cNvPr id="9" name="Straight Connector 8">
            <a:extLst>
              <a:ext uri="{FF2B5EF4-FFF2-40B4-BE49-F238E27FC236}">
                <a16:creationId xmlns:a16="http://schemas.microsoft.com/office/drawing/2014/main"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a16="http://schemas.microsoft.com/office/drawing/2014/main"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a16="http://schemas.microsoft.com/office/drawing/2014/main"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a16="http://schemas.microsoft.com/office/drawing/2014/main"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a16="http://schemas.microsoft.com/office/drawing/2014/main"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a16="http://schemas.microsoft.com/office/drawing/2014/main"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p14="http://schemas.microsoft.com/office/powerpoint/2010/main" val="3562653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p14="http://schemas.microsoft.com/office/powerpoint/2010/main" val="1651307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a16="http://schemas.microsoft.com/office/drawing/2014/main"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p14="http://schemas.microsoft.com/office/powerpoint/2010/main" val="406045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p14="http://schemas.microsoft.com/office/powerpoint/2010/main" val="1346485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val="343696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a16="http://schemas.microsoft.com/office/drawing/2014/main" val="4219639610"/>
                    </a:ext>
                  </a:extLst>
                </a:gridCol>
                <a:gridCol w="1735860">
                  <a:extLst>
                    <a:ext uri="{9D8B030D-6E8A-4147-A177-3AD203B41FA5}">
                      <a16:colId xmlns:a16="http://schemas.microsoft.com/office/drawing/2014/main" val="1669447782"/>
                    </a:ext>
                  </a:extLst>
                </a:gridCol>
                <a:gridCol w="1602282">
                  <a:extLst>
                    <a:ext uri="{9D8B030D-6E8A-4147-A177-3AD203B41FA5}">
                      <a16:colId xmlns:a16="http://schemas.microsoft.com/office/drawing/2014/main" val="2157121228"/>
                    </a:ext>
                  </a:extLst>
                </a:gridCol>
                <a:gridCol w="1636602">
                  <a:extLst>
                    <a:ext uri="{9D8B030D-6E8A-4147-A177-3AD203B41FA5}">
                      <a16:colId xmlns:a16="http://schemas.microsoft.com/office/drawing/2014/main"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val="1608354669"/>
                  </a:ext>
                </a:extLst>
              </a:tr>
            </a:tbl>
          </a:graphicData>
        </a:graphic>
      </p:graphicFrame>
      <p:sp>
        <p:nvSpPr>
          <p:cNvPr id="5" name="TextBox 4">
            <a:extLst>
              <a:ext uri="{FF2B5EF4-FFF2-40B4-BE49-F238E27FC236}">
                <a16:creationId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a16="http://schemas.microsoft.com/office/drawing/2014/main"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a16="http://schemas.microsoft.com/office/drawing/2014/main"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a16="http://schemas.microsoft.com/office/drawing/2014/main"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a16="http://schemas.microsoft.com/office/drawing/2014/main"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a16="http://schemas.microsoft.com/office/drawing/2014/main"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8277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9" name="TextBox 8">
            <a:extLst>
              <a:ext uri="{FF2B5EF4-FFF2-40B4-BE49-F238E27FC236}">
                <a16:creationId xmlns:a16="http://schemas.microsoft.com/office/drawing/2014/main" id="{F726B878-B98C-4BD9-8E0B-1FD20106C350}"/>
              </a:ext>
            </a:extLst>
          </p:cNvPr>
          <p:cNvSpPr txBox="1"/>
          <p:nvPr/>
        </p:nvSpPr>
        <p:spPr>
          <a:xfrm>
            <a:off x="410446" y="1465366"/>
            <a:ext cx="11198455" cy="873572"/>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If we invest Rs.10000 for a period of 1 year i.e. approximately 200 days and roughly calculate profit with 0.5% change on close price with lowest precision in detecting true positives then following results are possible.</a:t>
            </a:r>
          </a:p>
        </p:txBody>
      </p:sp>
      <p:sp>
        <p:nvSpPr>
          <p:cNvPr id="11" name="TextBox 10">
            <a:extLst>
              <a:ext uri="{FF2B5EF4-FFF2-40B4-BE49-F238E27FC236}">
                <a16:creationId xmlns:a16="http://schemas.microsoft.com/office/drawing/2014/main" id="{4352A583-8CDE-410D-B728-4692EF0C4F3D}"/>
              </a:ext>
            </a:extLst>
          </p:cNvPr>
          <p:cNvSpPr txBox="1"/>
          <p:nvPr/>
        </p:nvSpPr>
        <p:spPr>
          <a:xfrm>
            <a:off x="410446" y="2406049"/>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sp>
        <p:nvSpPr>
          <p:cNvPr id="15" name="TextBox 14">
            <a:extLst>
              <a:ext uri="{FF2B5EF4-FFF2-40B4-BE49-F238E27FC236}">
                <a16:creationId xmlns:a16="http://schemas.microsoft.com/office/drawing/2014/main" id="{68A2E172-D656-463E-8494-9E295740D1DE}"/>
              </a:ext>
            </a:extLst>
          </p:cNvPr>
          <p:cNvSpPr txBox="1"/>
          <p:nvPr/>
        </p:nvSpPr>
        <p:spPr>
          <a:xfrm>
            <a:off x="410447" y="2931234"/>
            <a:ext cx="11198455" cy="3366563"/>
          </a:xfrm>
          <a:prstGeom prst="rect">
            <a:avLst/>
          </a:prstGeom>
          <a:solidFill>
            <a:schemeClr val="accent2">
              <a:lumMod val="40000"/>
              <a:lumOff val="60000"/>
            </a:schemeClr>
          </a:solidFill>
        </p:spPr>
        <p:txBody>
          <a:bodyPr wrap="square">
            <a:spAutoFit/>
          </a:bodyPr>
          <a:lstStyle/>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Using Volume Indicators with lowest precision 0.92 would roughly bring:0.5*10000*200*0.92/100=Rs.9200 profit which would be 9200/10000=92%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Momentum Indicators with lowest precision 0.69 would roughly bring:0.5*10000*200*0.69/100=Rs.6900 profit which would be 6900/10000=69%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Trend Indicators with lowest precision 0.61 would roughly bring:0.5*10000*200*0.61/100=Rs.6100 profit which would be 6100/10000=61%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Volatility Indicators with lowest precision 0.63 would roughly bring:0.5*10000*200*0.63/100=Rs.6300 profit which would be 6300/10000=63% returns.</a:t>
            </a:r>
          </a:p>
        </p:txBody>
      </p:sp>
    </p:spTree>
    <p:extLst>
      <p:ext uri="{BB962C8B-B14F-4D97-AF65-F5344CB8AC3E}">
        <p14:creationId xmlns:p14="http://schemas.microsoft.com/office/powerpoint/2010/main" val="2995433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p14="http://schemas.microsoft.com/office/powerpoint/2010/main" val="1065989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val="896322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a16="http://schemas.microsoft.com/office/drawing/2014/main"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4789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a16="http://schemas.microsoft.com/office/drawing/2014/main" id="{A6017331-7CD5-4295-8116-958AB9D98A06}"/>
              </a:ext>
            </a:extLst>
          </p:cNvPr>
          <p:cNvSpPr txBox="1"/>
          <p:nvPr/>
        </p:nvSpPr>
        <p:spPr>
          <a:xfrm>
            <a:off x="364066" y="1167609"/>
            <a:ext cx="11463867" cy="5078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t>28 documents were reviewed for the purpose of capstone2.These included topics namely impact of algorithmic trading and Stock market prediction using machine learning techniques and analysis thereafter.</a:t>
            </a:r>
          </a:p>
          <a:p>
            <a:pPr marL="342900" indent="-342900">
              <a:buFont typeface="+mj-lt"/>
              <a:buAutoNum type="arabicPeriod"/>
            </a:pPr>
            <a:endParaRPr lang="en-US" dirty="0"/>
          </a:p>
          <a:p>
            <a:pPr marL="342900" indent="-342900">
              <a:buFont typeface="+mj-lt"/>
              <a:buAutoNum type="arabicPeriod"/>
            </a:pPr>
            <a:r>
              <a:rPr lang="en-US" dirty="0"/>
              <a:t>The effect of Technical and fundamental analysis on investment decisions were researched which included technical analysis for HDFC,KOTAK and SBI stocks.</a:t>
            </a:r>
          </a:p>
          <a:p>
            <a:pPr marL="342900" indent="-342900">
              <a:buFont typeface="+mj-lt"/>
              <a:buAutoNum type="arabicPeriod"/>
            </a:pPr>
            <a:endParaRPr lang="en-US" dirty="0"/>
          </a:p>
          <a:p>
            <a:pPr marL="342900" indent="-342900">
              <a:buFont typeface="+mj-lt"/>
              <a:buAutoNum type="arabicPeriod"/>
            </a:pPr>
            <a:r>
              <a:rPr lang="en-US" dirty="0"/>
              <a:t>supervised and unsupervised machine learning methods were gone through. Other studies included Decision tree for classification and regression, random forest algorithm, Logistic regression, XGBoost and KNN.</a:t>
            </a:r>
          </a:p>
          <a:p>
            <a:pPr marL="342900" indent="-342900">
              <a:buFont typeface="+mj-lt"/>
              <a:buAutoNum type="arabicPeriod"/>
            </a:pPr>
            <a:endParaRPr lang="en-US" dirty="0"/>
          </a:p>
          <a:p>
            <a:pPr marL="342900" indent="-342900">
              <a:buFont typeface="+mj-lt"/>
              <a:buAutoNum type="arabicPeriod"/>
            </a:pPr>
            <a:r>
              <a:rPr lang="en-US" dirty="0"/>
              <a:t>Effects of volatility, trend, momentum indicators for prediction of stock market were researched. Confusion matrix method of evaluation of error metrics were gone through.</a:t>
            </a:r>
          </a:p>
          <a:p>
            <a:pPr marL="342900" indent="-342900">
              <a:buFont typeface="+mj-lt"/>
              <a:buAutoNum type="arabicPeriod"/>
            </a:pPr>
            <a:endParaRPr lang="en-US" dirty="0"/>
          </a:p>
          <a:p>
            <a:pPr marL="342900" indent="-342900">
              <a:buFont typeface="+mj-lt"/>
              <a:buAutoNum type="arabicPeriod"/>
            </a:pPr>
            <a:r>
              <a:rPr lang="en-US" dirty="0"/>
              <a:t>Some of the research gaps observed were that Feature expansion and  elimination techniques in data preparation were lacking details, fundamental analysis wasn't explored enough, research on volume indicators in technical analysis was missing. Hyperparameter tuning while discussing machine learning algorithms should have been discussed in more details. </a:t>
            </a:r>
          </a:p>
        </p:txBody>
      </p:sp>
    </p:spTree>
    <p:extLst>
      <p:ext uri="{BB962C8B-B14F-4D97-AF65-F5344CB8AC3E}">
        <p14:creationId xmlns:p14="http://schemas.microsoft.com/office/powerpoint/2010/main" val="1332816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a16="http://schemas.microsoft.com/office/drawing/2014/main"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a16="http://schemas.microsoft.com/office/drawing/2014/main"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a16="http://schemas.microsoft.com/office/drawing/2014/main"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a16="http://schemas.microsoft.com/office/drawing/2014/main"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a16="http://schemas.microsoft.com/office/drawing/2014/main"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a16="http://schemas.microsoft.com/office/drawing/2014/main"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4905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a16="http://schemas.microsoft.com/office/drawing/2014/main"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a16="http://schemas.microsoft.com/office/drawing/2014/main" id="{61412C31-627E-4631-BD2F-0417773919B6}"/>
              </a:ext>
            </a:extLst>
          </p:cNvPr>
          <p:cNvGraphicFramePr>
            <a:graphicFrameLocks noGrp="1"/>
          </p:cNvGraphicFramePr>
          <p:nvPr>
            <p:extLst>
              <p:ext uri="{D42A27DB-BD31-4B8C-83A1-F6EECF244321}">
                <p14:modId xmlns:p14="http://schemas.microsoft.com/office/powerpoint/2010/main"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a16="http://schemas.microsoft.com/office/drawing/2014/main" val="3631422218"/>
                    </a:ext>
                  </a:extLst>
                </a:gridCol>
                <a:gridCol w="1381724">
                  <a:extLst>
                    <a:ext uri="{9D8B030D-6E8A-4147-A177-3AD203B41FA5}">
                      <a16:colId xmlns:a16="http://schemas.microsoft.com/office/drawing/2014/main" val="483167527"/>
                    </a:ext>
                  </a:extLst>
                </a:gridCol>
                <a:gridCol w="1381724">
                  <a:extLst>
                    <a:ext uri="{9D8B030D-6E8A-4147-A177-3AD203B41FA5}">
                      <a16:colId xmlns:a16="http://schemas.microsoft.com/office/drawing/2014/main" val="14398274"/>
                    </a:ext>
                  </a:extLst>
                </a:gridCol>
                <a:gridCol w="1381724">
                  <a:extLst>
                    <a:ext uri="{9D8B030D-6E8A-4147-A177-3AD203B41FA5}">
                      <a16:colId xmlns:a16="http://schemas.microsoft.com/office/drawing/2014/main"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a16="http://schemas.microsoft.com/office/drawing/2014/main"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a16="http://schemas.microsoft.com/office/drawing/2014/main"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a16="http://schemas.microsoft.com/office/drawing/2014/main"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a16="http://schemas.microsoft.com/office/drawing/2014/main"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a16="http://schemas.microsoft.com/office/drawing/2014/main"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a16="http://schemas.microsoft.com/office/drawing/2014/main"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a16="http://schemas.microsoft.com/office/drawing/2014/main" val="1026198387"/>
                  </a:ext>
                </a:extLst>
              </a:tr>
            </a:tbl>
          </a:graphicData>
        </a:graphic>
      </p:graphicFrame>
      <p:graphicFrame>
        <p:nvGraphicFramePr>
          <p:cNvPr id="8" name="Table 8">
            <a:extLst>
              <a:ext uri="{FF2B5EF4-FFF2-40B4-BE49-F238E27FC236}">
                <a16:creationId xmlns:a16="http://schemas.microsoft.com/office/drawing/2014/main" id="{C77B5EBD-C956-4144-8FEB-37EDBBCAEC9C}"/>
              </a:ext>
            </a:extLst>
          </p:cNvPr>
          <p:cNvGraphicFramePr>
            <a:graphicFrameLocks noGrp="1"/>
          </p:cNvGraphicFramePr>
          <p:nvPr>
            <p:extLst>
              <p:ext uri="{D42A27DB-BD31-4B8C-83A1-F6EECF244321}">
                <p14:modId xmlns:p14="http://schemas.microsoft.com/office/powerpoint/2010/main"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a16="http://schemas.microsoft.com/office/drawing/2014/main" val="2888597264"/>
                    </a:ext>
                  </a:extLst>
                </a:gridCol>
                <a:gridCol w="1004662">
                  <a:extLst>
                    <a:ext uri="{9D8B030D-6E8A-4147-A177-3AD203B41FA5}">
                      <a16:colId xmlns:a16="http://schemas.microsoft.com/office/drawing/2014/main" val="1541108559"/>
                    </a:ext>
                  </a:extLst>
                </a:gridCol>
                <a:gridCol w="1102197">
                  <a:extLst>
                    <a:ext uri="{9D8B030D-6E8A-4147-A177-3AD203B41FA5}">
                      <a16:colId xmlns:a16="http://schemas.microsoft.com/office/drawing/2014/main" val="2754302973"/>
                    </a:ext>
                  </a:extLst>
                </a:gridCol>
                <a:gridCol w="1381722">
                  <a:extLst>
                    <a:ext uri="{9D8B030D-6E8A-4147-A177-3AD203B41FA5}">
                      <a16:colId xmlns:a16="http://schemas.microsoft.com/office/drawing/2014/main"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a16="http://schemas.microsoft.com/office/drawing/2014/main"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a16="http://schemas.microsoft.com/office/drawing/2014/main"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a16="http://schemas.microsoft.com/office/drawing/2014/main"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a16="http://schemas.microsoft.com/office/drawing/2014/main"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a16="http://schemas.microsoft.com/office/drawing/2014/main"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a16="http://schemas.microsoft.com/office/drawing/2014/main" val="2966554977"/>
                  </a:ext>
                </a:extLst>
              </a:tr>
            </a:tbl>
          </a:graphicData>
        </a:graphic>
      </p:graphicFrame>
      <p:sp>
        <p:nvSpPr>
          <p:cNvPr id="22" name="TextBox 21">
            <a:extLst>
              <a:ext uri="{FF2B5EF4-FFF2-40B4-BE49-F238E27FC236}">
                <a16:creationId xmlns:a16="http://schemas.microsoft.com/office/drawing/2014/main"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p14="http://schemas.microsoft.com/office/powerpoint/2010/main" val="861500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a16="http://schemas.microsoft.com/office/drawing/2014/main" id="{B7859107-CF04-4B7C-9F0D-1271B2C86FAC}"/>
              </a:ext>
            </a:extLst>
          </p:cNvPr>
          <p:cNvGraphicFramePr>
            <a:graphicFrameLocks noGrp="1"/>
          </p:cNvGraphicFramePr>
          <p:nvPr>
            <p:extLst>
              <p:ext uri="{D42A27DB-BD31-4B8C-83A1-F6EECF244321}">
                <p14:modId xmlns:p14="http://schemas.microsoft.com/office/powerpoint/2010/main"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a16="http://schemas.microsoft.com/office/drawing/2014/main" val="4281842409"/>
                    </a:ext>
                  </a:extLst>
                </a:gridCol>
                <a:gridCol w="844004">
                  <a:extLst>
                    <a:ext uri="{9D8B030D-6E8A-4147-A177-3AD203B41FA5}">
                      <a16:colId xmlns:a16="http://schemas.microsoft.com/office/drawing/2014/main" val="1828035792"/>
                    </a:ext>
                  </a:extLst>
                </a:gridCol>
                <a:gridCol w="891444">
                  <a:extLst>
                    <a:ext uri="{9D8B030D-6E8A-4147-A177-3AD203B41FA5}">
                      <a16:colId xmlns:a16="http://schemas.microsoft.com/office/drawing/2014/main" val="3959493839"/>
                    </a:ext>
                  </a:extLst>
                </a:gridCol>
                <a:gridCol w="809960">
                  <a:extLst>
                    <a:ext uri="{9D8B030D-6E8A-4147-A177-3AD203B41FA5}">
                      <a16:colId xmlns:a16="http://schemas.microsoft.com/office/drawing/2014/main" val="134906452"/>
                    </a:ext>
                  </a:extLst>
                </a:gridCol>
                <a:gridCol w="760749">
                  <a:extLst>
                    <a:ext uri="{9D8B030D-6E8A-4147-A177-3AD203B41FA5}">
                      <a16:colId xmlns:a16="http://schemas.microsoft.com/office/drawing/2014/main" val="3154597178"/>
                    </a:ext>
                  </a:extLst>
                </a:gridCol>
                <a:gridCol w="643733">
                  <a:extLst>
                    <a:ext uri="{9D8B030D-6E8A-4147-A177-3AD203B41FA5}">
                      <a16:colId xmlns:a16="http://schemas.microsoft.com/office/drawing/2014/main" val="3510364596"/>
                    </a:ext>
                  </a:extLst>
                </a:gridCol>
                <a:gridCol w="819400">
                  <a:extLst>
                    <a:ext uri="{9D8B030D-6E8A-4147-A177-3AD203B41FA5}">
                      <a16:colId xmlns:a16="http://schemas.microsoft.com/office/drawing/2014/main" val="3748019610"/>
                    </a:ext>
                  </a:extLst>
                </a:gridCol>
                <a:gridCol w="844004">
                  <a:extLst>
                    <a:ext uri="{9D8B030D-6E8A-4147-A177-3AD203B41FA5}">
                      <a16:colId xmlns:a16="http://schemas.microsoft.com/office/drawing/2014/main" val="2431812078"/>
                    </a:ext>
                  </a:extLst>
                </a:gridCol>
                <a:gridCol w="924385">
                  <a:extLst>
                    <a:ext uri="{9D8B030D-6E8A-4147-A177-3AD203B41FA5}">
                      <a16:colId xmlns:a16="http://schemas.microsoft.com/office/drawing/2014/main" val="647236766"/>
                    </a:ext>
                  </a:extLst>
                </a:gridCol>
                <a:gridCol w="991370">
                  <a:extLst>
                    <a:ext uri="{9D8B030D-6E8A-4147-A177-3AD203B41FA5}">
                      <a16:colId xmlns:a16="http://schemas.microsoft.com/office/drawing/2014/main"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a16="http://schemas.microsoft.com/office/drawing/2014/main"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a16="http://schemas.microsoft.com/office/drawing/2014/main"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a16="http://schemas.microsoft.com/office/drawing/2014/main"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a16="http://schemas.microsoft.com/office/drawing/2014/main"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a16="http://schemas.microsoft.com/office/drawing/2014/main"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a16="http://schemas.microsoft.com/office/drawing/2014/main"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a16="http://schemas.microsoft.com/office/drawing/2014/main" val="747341294"/>
                  </a:ext>
                </a:extLst>
              </a:tr>
            </a:tbl>
          </a:graphicData>
        </a:graphic>
      </p:graphicFrame>
      <p:pic>
        <p:nvPicPr>
          <p:cNvPr id="4" name="Picture 3">
            <a:extLst>
              <a:ext uri="{FF2B5EF4-FFF2-40B4-BE49-F238E27FC236}">
                <a16:creationId xmlns:a16="http://schemas.microsoft.com/office/drawing/2014/main"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a16="http://schemas.microsoft.com/office/drawing/2014/main"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p14="http://schemas.microsoft.com/office/powerpoint/2010/main" val="1703743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a16="http://schemas.microsoft.com/office/drawing/2014/main"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a16="http://schemas.microsoft.com/office/drawing/2014/main" id="{8E6F0A4B-F7BE-48A3-BB86-15E6E1DBC11C}"/>
              </a:ext>
            </a:extLst>
          </p:cNvPr>
          <p:cNvGraphicFramePr>
            <a:graphicFrameLocks noGrp="1"/>
          </p:cNvGraphicFramePr>
          <p:nvPr>
            <p:extLst>
              <p:ext uri="{D42A27DB-BD31-4B8C-83A1-F6EECF244321}">
                <p14:modId xmlns:p14="http://schemas.microsoft.com/office/powerpoint/2010/main"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a16="http://schemas.microsoft.com/office/drawing/2014/main" val="4025259242"/>
                    </a:ext>
                  </a:extLst>
                </a:gridCol>
                <a:gridCol w="9112974">
                  <a:extLst>
                    <a:ext uri="{9D8B030D-6E8A-4147-A177-3AD203B41FA5}">
                      <a16:colId xmlns:a16="http://schemas.microsoft.com/office/drawing/2014/main"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a16="http://schemas.microsoft.com/office/drawing/2014/main"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a16="http://schemas.microsoft.com/office/drawing/2014/main" val="3217177518"/>
                  </a:ext>
                </a:extLst>
              </a:tr>
            </a:tbl>
          </a:graphicData>
        </a:graphic>
      </p:graphicFrame>
    </p:spTree>
    <p:extLst>
      <p:ext uri="{BB962C8B-B14F-4D97-AF65-F5344CB8AC3E}">
        <p14:creationId xmlns:p14="http://schemas.microsoft.com/office/powerpoint/2010/main" val="36268435"/>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4648</TotalTime>
  <Words>3378</Words>
  <Application>Microsoft Office PowerPoint</Application>
  <PresentationFormat>Widescreen</PresentationFormat>
  <Paragraphs>528</Paragraphs>
  <Slides>21</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21</vt:i4>
      </vt:variant>
    </vt:vector>
  </HeadingPairs>
  <TitlesOfParts>
    <vt:vector size="29" baseType="lpstr">
      <vt:lpstr>Calibri</vt:lpstr>
      <vt:lpstr>Roboto Slab</vt:lpstr>
      <vt:lpstr>Roboto Slab (Headings)</vt:lpstr>
      <vt:lpstr>Roboto Slab (Body)</vt:lpstr>
      <vt:lpstr>Arial</vt:lpstr>
      <vt:lpstr>Times New Roman</vt:lpstr>
      <vt:lpstr>Office Theme</vt:lpstr>
      <vt:lpstr>1_Office Theme</vt:lpstr>
      <vt:lpstr>Modelling direction detection in selected stocks in Indian BFSI sector  </vt:lpstr>
      <vt:lpstr>Introduction </vt:lpstr>
      <vt:lpstr>Literature Review </vt:lpstr>
      <vt:lpstr>Problem Statement</vt:lpstr>
      <vt:lpstr>Project Objectives  </vt:lpstr>
      <vt:lpstr>Project Methodology</vt:lpstr>
      <vt:lpstr>Business Understanding</vt:lpstr>
      <vt:lpstr>Data Understanding </vt:lpstr>
      <vt:lpstr>Data Preparation</vt:lpstr>
      <vt:lpstr>Descriptive Analytics </vt:lpstr>
      <vt:lpstr>Modeling </vt:lpstr>
      <vt:lpstr>Model Evaluation using LR Classifier</vt:lpstr>
      <vt:lpstr>Model Evaluation using RF Classifier</vt:lpstr>
      <vt:lpstr>Model Evaluation using XG Boost Classifier</vt:lpstr>
      <vt:lpstr>Model Deployment </vt:lpstr>
      <vt:lpstr>Results and Insights</vt:lpstr>
      <vt:lpstr>Utility from the Business perspectives</vt:lpstr>
      <vt:lpstr>Conclusion and Future Work</vt:lpstr>
      <vt:lpstr>References</vt:lpstr>
      <vt:lpstr>Annexure </vt:lpstr>
      <vt:lpstr>Annexure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487</cp:revision>
  <dcterms:created xsi:type="dcterms:W3CDTF">2020-01-23T06:03:51Z</dcterms:created>
  <dcterms:modified xsi:type="dcterms:W3CDTF">2022-11-04T07:50:51Z</dcterms:modified>
</cp:coreProperties>
</file>